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40" r:id="rId1"/>
  </p:sldMasterIdLst>
  <p:notesMasterIdLst>
    <p:notesMasterId r:id="rId7"/>
  </p:notesMasterIdLst>
  <p:sldIdLst>
    <p:sldId id="256" r:id="rId2"/>
    <p:sldId id="274" r:id="rId3"/>
    <p:sldId id="284" r:id="rId4"/>
    <p:sldId id="297" r:id="rId5"/>
    <p:sldId id="29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atthew Duckworth" initials="MD" lastIdx="6" clrIdx="6">
    <p:extLst>
      <p:ext uri="{19B8F6BF-5375-455C-9EA6-DF929625EA0E}">
        <p15:presenceInfo xmlns:p15="http://schemas.microsoft.com/office/powerpoint/2012/main" userId="a4a63046953c8506" providerId="Windows Live"/>
      </p:ext>
    </p:extLst>
  </p:cmAuthor>
  <p:cmAuthor id="1" name="Cindy Moon" initials="CM" lastIdx="1" clrIdx="0"/>
  <p:cmAuthor id="2" name="Cindy Moon" initials="CM [2]" lastIdx="1" clrIdx="1"/>
  <p:cmAuthor id="3" name="Cindy Moon" initials="CM [3]" lastIdx="1" clrIdx="2"/>
  <p:cmAuthor id="4" name="Cindy Moon" initials="CM [4]" lastIdx="1" clrIdx="3"/>
  <p:cmAuthor id="5" name="Cindy Moon" initials="CM [5]" lastIdx="1" clrIdx="4"/>
  <p:cmAuthor id="6" name="Michael Flicker" initials="MF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/>
    <p:restoredTop sz="76426"/>
  </p:normalViewPr>
  <p:slideViewPr>
    <p:cSldViewPr snapToGrid="0" snapToObjects="1">
      <p:cViewPr varScale="1">
        <p:scale>
          <a:sx n="83" d="100"/>
          <a:sy n="83" d="100"/>
        </p:scale>
        <p:origin x="224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6ED3D-6DD6-204A-B0D3-8FDFC25095E6}" type="datetimeFigureOut">
              <a:rPr lang="en-US" smtClean="0"/>
              <a:t>11/2/22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320C5-DA91-2E40-9C15-9A610B21E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37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320C5-DA91-2E40-9C15-9A610B21E0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40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320C5-DA91-2E40-9C15-9A610B21E0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73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320C5-DA91-2E40-9C15-9A610B21E0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19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320C5-DA91-2E40-9C15-9A610B21E0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3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8720C-3CD3-3242-9099-28BA460487BE}" type="datetime1">
              <a:rPr lang="en-US" smtClean="0"/>
              <a:t>11/2/22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/>
          <p:nvPr userDrawn="1"/>
        </p:nvPicPr>
        <p:blipFill>
          <a:blip r:embed="rId2">
            <a:alphaModFix amt="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4959" y="6320155"/>
            <a:ext cx="1748790" cy="40132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971F7-391A-904B-935F-A0D149FE8656}" type="datetime1">
              <a:rPr lang="en-US" smtClean="0"/>
              <a:t>11/2/22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8257-FCFF-B441-89D2-A45EE78ADC36}" type="datetime1">
              <a:rPr lang="en-US" smtClean="0"/>
              <a:t>11/2/22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5615-8CD8-F642-9468-F05059EF8B8E}" type="datetime1">
              <a:rPr lang="en-US" smtClean="0"/>
              <a:t>11/2/22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F498-217E-F945-8808-70B54B2BD2E6}" type="datetime1">
              <a:rPr lang="en-US" smtClean="0"/>
              <a:t>11/2/22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F116-4B2D-A04F-811F-24F6D8940A89}" type="datetime1">
              <a:rPr lang="en-US" smtClean="0"/>
              <a:t>11/2/22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E75D-12D9-744D-9E30-53BAA4A89DB7}" type="datetime1">
              <a:rPr lang="en-US" smtClean="0"/>
              <a:t>11/2/22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2213-4430-FD40-A851-7DADBF5ED2C0}" type="datetime1">
              <a:rPr lang="en-US" smtClean="0"/>
              <a:t>11/2/22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F512-5B7A-2249-9287-27E777B41D53}" type="datetime1">
              <a:rPr lang="en-US" smtClean="0"/>
              <a:t>11/2/22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>
          <a:blip r:embed="rId2">
            <a:alphaModFix amt="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4959" y="6338252"/>
            <a:ext cx="1748790" cy="40132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FCB1-4991-2845-9B2D-091A49220E0F}" type="datetime1">
              <a:rPr lang="en-US" smtClean="0"/>
              <a:t>11/2/22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2D3C-9B18-CF4A-AE9B-7E97A5700F74}" type="datetime1">
              <a:rPr lang="en-US" smtClean="0"/>
              <a:t>11/2/22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E3AACBA-CFEB-DC4C-A86A-0D435CFFD72F}" type="datetime1">
              <a:rPr lang="en-US" smtClean="0"/>
              <a:t>11/2/22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alphaModFix amt="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7074" y="6320155"/>
            <a:ext cx="1748790" cy="40132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15" y="1638082"/>
            <a:ext cx="7574091" cy="3255264"/>
          </a:xfrm>
        </p:spPr>
        <p:txBody>
          <a:bodyPr>
            <a:normAutofit/>
          </a:bodyPr>
          <a:lstStyle/>
          <a:p>
            <a:r>
              <a:rPr lang="en-US" sz="4000" dirty="0"/>
              <a:t>Medicaid Rx Policy – An Overview</a:t>
            </a:r>
          </a:p>
        </p:txBody>
      </p:sp>
    </p:spTree>
    <p:extLst>
      <p:ext uri="{BB962C8B-B14F-4D97-AF65-F5344CB8AC3E}">
        <p14:creationId xmlns:p14="http://schemas.microsoft.com/office/powerpoint/2010/main" val="1652086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116" y="864108"/>
            <a:ext cx="2542432" cy="5120639"/>
          </a:xfrm>
        </p:spPr>
        <p:txBody>
          <a:bodyPr>
            <a:normAutofit/>
          </a:bodyPr>
          <a:lstStyle/>
          <a:p>
            <a:pPr algn="ctr"/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Medicaid - Generally</a:t>
            </a:r>
            <a:endParaRPr lang="en-US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9229" y="864108"/>
            <a:ext cx="5910677" cy="5120640"/>
          </a:xfrm>
        </p:spPr>
        <p:txBody>
          <a:bodyPr>
            <a:normAutofit/>
          </a:bodyPr>
          <a:lstStyle/>
          <a:p>
            <a:r>
              <a:rPr lang="en-US" sz="1800" dirty="0"/>
              <a:t>Joint state and federal program</a:t>
            </a:r>
          </a:p>
          <a:p>
            <a:pPr lvl="1"/>
            <a:r>
              <a:rPr lang="en-US" sz="1600" dirty="0"/>
              <a:t>Federal: minimum standards </a:t>
            </a:r>
          </a:p>
          <a:p>
            <a:pPr lvl="1"/>
            <a:r>
              <a:rPr lang="en-US" sz="1600" dirty="0"/>
              <a:t>States: experimental waivers, other program management decisions  </a:t>
            </a:r>
          </a:p>
          <a:p>
            <a:pPr lvl="1"/>
            <a:r>
              <a:rPr lang="en-US" sz="1600" dirty="0"/>
              <a:t>States: primary management is executive, legislatures may legislate program changes </a:t>
            </a:r>
          </a:p>
          <a:p>
            <a:r>
              <a:rPr lang="en-US" sz="1800" dirty="0"/>
              <a:t>Fee for Service vs. Managed Care Organizations</a:t>
            </a:r>
          </a:p>
          <a:p>
            <a:pPr lvl="1"/>
            <a:r>
              <a:rPr lang="en-US" sz="1600" dirty="0"/>
              <a:t>Uniformity? </a:t>
            </a:r>
          </a:p>
          <a:p>
            <a:pPr lvl="1"/>
            <a:r>
              <a:rPr lang="en-US" sz="1600" dirty="0"/>
              <a:t>Carving in vs. carving out pharmacy benefits </a:t>
            </a:r>
          </a:p>
          <a:p>
            <a:endParaRPr lang="en-US" sz="17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61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116" y="864108"/>
            <a:ext cx="2542432" cy="5120639"/>
          </a:xfrm>
        </p:spPr>
        <p:txBody>
          <a:bodyPr>
            <a:normAutofit/>
          </a:bodyPr>
          <a:lstStyle/>
          <a:p>
            <a:pPr algn="ctr"/>
            <a:b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Medicaid - Rx Coverage</a:t>
            </a:r>
            <a:endParaRPr lang="en-US" sz="31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9229" y="864108"/>
            <a:ext cx="5910677" cy="5120640"/>
          </a:xfrm>
        </p:spPr>
        <p:txBody>
          <a:bodyPr>
            <a:norm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US" dirty="0"/>
              <a:t>FDA Approval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Accelerated Approval Pathway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Entry to Medicaid Drug Rebate Program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Medicaid must generally cover all FDA approved drugs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Pharmacy &amp; Therapeutics (P&amp;T), Drug Utilization Review (DUR), or agency review and evaluation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1700" dirty="0"/>
              <a:t>Coverage restrictions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1700" dirty="0"/>
              <a:t>Length of process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86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116" y="864108"/>
            <a:ext cx="2542432" cy="5120639"/>
          </a:xfrm>
        </p:spPr>
        <p:txBody>
          <a:bodyPr>
            <a:normAutofit/>
          </a:bodyPr>
          <a:lstStyle/>
          <a:p>
            <a:pPr algn="ctr"/>
            <a:b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Medicaid – Managing Rx Costs</a:t>
            </a:r>
            <a:endParaRPr lang="en-US" sz="31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9229" y="864108"/>
            <a:ext cx="5910677" cy="5120640"/>
          </a:xfrm>
        </p:spPr>
        <p:txBody>
          <a:bodyPr>
            <a:normAutofit/>
          </a:bodyPr>
          <a:lstStyle/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Preferred Drug Lists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Prior Authorization &amp; Clinical Criteria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DUR &amp; P&amp;T Committees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Cost-sharing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Alternative Payment Models 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endParaRPr lang="en-US" sz="17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78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116" y="864108"/>
            <a:ext cx="2542432" cy="5120639"/>
          </a:xfrm>
        </p:spPr>
        <p:txBody>
          <a:bodyPr>
            <a:normAutofit/>
          </a:bodyPr>
          <a:lstStyle/>
          <a:p>
            <a:pPr algn="ctr"/>
            <a:b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Medicaid – Managing Rx Costs (Prior Authorization &amp; Clinical Criteria)</a:t>
            </a:r>
            <a:endParaRPr lang="en-US" sz="31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9229" y="864108"/>
            <a:ext cx="5910677" cy="5120640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en-US" b="1" dirty="0"/>
              <a:t>Access Considerations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Coverage criteria vs. prescribing information 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Professional society clinical guidelines 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FDA labels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Additional scientific literature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Reimbursement 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Prescriber types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Administrative burden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Speed of consideration process </a:t>
            </a:r>
          </a:p>
          <a:p>
            <a:endParaRPr lang="en-US" sz="17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8660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21626</TotalTime>
  <Words>177</Words>
  <Application>Microsoft Macintosh PowerPoint</Application>
  <PresentationFormat>Widescreen</PresentationFormat>
  <Paragraphs>41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</vt:lpstr>
      <vt:lpstr>Wingdings 2</vt:lpstr>
      <vt:lpstr>Frame</vt:lpstr>
      <vt:lpstr>Medicaid Rx Policy – An Overview</vt:lpstr>
      <vt:lpstr> Medicaid - Generally</vt:lpstr>
      <vt:lpstr> Medicaid - Rx Coverage</vt:lpstr>
      <vt:lpstr> Medicaid – Managing Rx Costs</vt:lpstr>
      <vt:lpstr> Medicaid – Managing Rx Costs (Prior Authorization &amp; Clinical Criteria)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Payment Program</dc:title>
  <dc:creator>Microsoft Office User</dc:creator>
  <cp:lastModifiedBy>Brian Henderson</cp:lastModifiedBy>
  <cp:revision>483</cp:revision>
  <cp:lastPrinted>2016-11-05T20:14:53Z</cp:lastPrinted>
  <dcterms:created xsi:type="dcterms:W3CDTF">2016-10-22T17:31:28Z</dcterms:created>
  <dcterms:modified xsi:type="dcterms:W3CDTF">2022-11-02T18:33:18Z</dcterms:modified>
</cp:coreProperties>
</file>